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0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Files\2018B\&#31227;&#21160;&#24320;&#21457;\&#27979;&#35797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Files\2018B\&#31227;&#21160;&#24320;&#21457;\&#27979;&#35797;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Files\2018B\&#31227;&#21160;&#24320;&#21457;\&#27979;&#35797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sz="1800" b="1" i="0" u="none" strike="noStrike" baseline="0">
              <a:solidFill>
                <a:srgbClr val="000000"/>
              </a:solidFill>
              <a:latin typeface="宋体"/>
              <a:ea typeface="宋体"/>
              <a:cs typeface="宋体"/>
            </a:defRPr>
          </a:pPr>
          <a:endParaRPr lang="zh-CN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性能指标概况!$A$8</c:f>
              <c:strCache>
                <c:ptCount val="1"/>
                <c:pt idx="0">
                  <c:v>安装耗时</c:v>
                </c:pt>
              </c:strCache>
            </c:strRef>
          </c:tx>
          <c:spPr>
            <a:solidFill>
              <a:srgbClr val="5B9BD5"/>
            </a:solidFill>
            <a:ln w="25400">
              <a:noFill/>
            </a:ln>
          </c:spPr>
          <c:invertIfNegative val="0"/>
          <c:cat>
            <c:strRef>
              <c:f>性能指标概况!$B$9:$F$9</c:f>
              <c:strCache>
                <c:ptCount val="5"/>
                <c:pt idx="0">
                  <c:v>0-6.93</c:v>
                </c:pt>
                <c:pt idx="1">
                  <c:v>6.94-13.86</c:v>
                </c:pt>
                <c:pt idx="2">
                  <c:v>13.87-20.79</c:v>
                </c:pt>
                <c:pt idx="3">
                  <c:v>20.8-27.72</c:v>
                </c:pt>
                <c:pt idx="4">
                  <c:v>27.73-34.68</c:v>
                </c:pt>
              </c:strCache>
            </c:strRef>
          </c:cat>
          <c:val>
            <c:numRef>
              <c:f>性能指标概况!$B$11:$F$11</c:f>
              <c:numCache>
                <c:formatCode>0.00%</c:formatCode>
                <c:ptCount val="5"/>
                <c:pt idx="0">
                  <c:v>0.38299999999999995</c:v>
                </c:pt>
                <c:pt idx="1">
                  <c:v>0.36170000000000002</c:v>
                </c:pt>
                <c:pt idx="2">
                  <c:v>0.23399999999999999</c:v>
                </c:pt>
                <c:pt idx="3">
                  <c:v>0</c:v>
                </c:pt>
                <c:pt idx="4">
                  <c:v>2.1299999999999999E-2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19-4B35-BF12-B80D73F65E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1609744"/>
        <c:axId val="1"/>
      </c:barChart>
      <c:catAx>
        <c:axId val="209160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3175" cap="flat" cmpd="sng" algn="ctr">
            <a:solidFill>
              <a:srgbClr val="C0C0C0">
                <a:alpha val="100000"/>
              </a:srgbClr>
            </a:solidFill>
            <a:prstDash val="solid"/>
            <a:round/>
          </a:ln>
        </c:spPr>
        <c:txPr>
          <a:bodyPr rot="0" vert="horz"/>
          <a:lstStyle/>
          <a:p>
            <a:pPr>
              <a:defRPr sz="900" b="0" i="0" u="none" strike="noStrike" baseline="0">
                <a:solidFill>
                  <a:srgbClr val="333333"/>
                </a:solidFill>
                <a:latin typeface="宋体"/>
                <a:ea typeface="宋体"/>
                <a:cs typeface="宋体"/>
              </a:defRPr>
            </a:pPr>
            <a:endParaRPr lang="zh-CN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numFmt formatCode="0.00%" sourceLinked="1"/>
        <c:majorTickMark val="none"/>
        <c:minorTickMark val="none"/>
        <c:tickLblPos val="nextTo"/>
        <c:spPr>
          <a:ln w="3175" cap="flat" cmpd="sng" algn="ctr">
            <a:noFill/>
            <a:prstDash val="solid"/>
            <a:round/>
          </a:ln>
        </c:spPr>
        <c:txPr>
          <a:bodyPr rot="0" vert="horz"/>
          <a:lstStyle/>
          <a:p>
            <a:pPr>
              <a:defRPr sz="900" b="0" i="0" u="none" strike="noStrike" baseline="0">
                <a:solidFill>
                  <a:srgbClr val="333333"/>
                </a:solidFill>
                <a:latin typeface="宋体"/>
                <a:ea typeface="宋体"/>
                <a:cs typeface="宋体"/>
              </a:defRPr>
            </a:pPr>
            <a:endParaRPr lang="zh-CN"/>
          </a:p>
        </c:txPr>
        <c:crossAx val="209160974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rgbClr val="FFFFFF">
        <a:alpha val="100000"/>
      </a:srgbClr>
    </a:solidFill>
    <a:ln w="3175" cap="flat" cmpd="sng" algn="ctr">
      <a:solidFill>
        <a:srgbClr val="C0C0C0">
          <a:alpha val="100000"/>
        </a:srgbClr>
      </a:solidFill>
      <a:prstDash val="solid"/>
      <a:round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宋体"/>
          <a:ea typeface="宋体"/>
          <a:cs typeface="宋体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sz="1400" b="0" i="0" u="none" strike="noStrike" baseline="0">
              <a:solidFill>
                <a:srgbClr val="333333"/>
              </a:solidFill>
              <a:latin typeface="宋体"/>
              <a:ea typeface="宋体"/>
              <a:cs typeface="宋体"/>
            </a:defRPr>
          </a:pPr>
          <a:endParaRPr lang="zh-CN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性能指标概况!$A$35</c:f>
              <c:strCache>
                <c:ptCount val="1"/>
                <c:pt idx="0">
                  <c:v>启动耗时</c:v>
                </c:pt>
              </c:strCache>
            </c:strRef>
          </c:tx>
          <c:spPr>
            <a:solidFill>
              <a:srgbClr val="5B9BD5"/>
            </a:solidFill>
            <a:ln w="25400">
              <a:noFill/>
            </a:ln>
          </c:spPr>
          <c:invertIfNegative val="0"/>
          <c:cat>
            <c:strRef>
              <c:f>性能指标概况!$B$36:$F$36</c:f>
              <c:strCache>
                <c:ptCount val="5"/>
                <c:pt idx="0">
                  <c:v>0-0.21</c:v>
                </c:pt>
                <c:pt idx="1">
                  <c:v>0.22-0.42</c:v>
                </c:pt>
                <c:pt idx="2">
                  <c:v>0.43-0.63</c:v>
                </c:pt>
                <c:pt idx="3">
                  <c:v>0.64-0.84</c:v>
                </c:pt>
                <c:pt idx="4">
                  <c:v>0.85-1.04</c:v>
                </c:pt>
              </c:strCache>
            </c:strRef>
          </c:cat>
          <c:val>
            <c:numRef>
              <c:f>性能指标概况!$B$38:$F$38</c:f>
              <c:numCache>
                <c:formatCode>0.00%</c:formatCode>
                <c:ptCount val="5"/>
                <c:pt idx="0">
                  <c:v>0</c:v>
                </c:pt>
                <c:pt idx="1">
                  <c:v>0.19149999999999998</c:v>
                </c:pt>
                <c:pt idx="2">
                  <c:v>0.46810000000000002</c:v>
                </c:pt>
                <c:pt idx="3">
                  <c:v>0.23399999999999999</c:v>
                </c:pt>
                <c:pt idx="4">
                  <c:v>0.10640000000000001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87-4499-8D6C-63B5D2BC95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1611824"/>
        <c:axId val="1"/>
      </c:barChart>
      <c:catAx>
        <c:axId val="209161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3175" cap="flat" cmpd="sng" algn="ctr">
            <a:solidFill>
              <a:srgbClr val="C0C0C0">
                <a:alpha val="100000"/>
              </a:srgbClr>
            </a:solidFill>
            <a:prstDash val="solid"/>
            <a:round/>
          </a:ln>
        </c:spPr>
        <c:txPr>
          <a:bodyPr rot="0" vert="horz"/>
          <a:lstStyle/>
          <a:p>
            <a:pPr>
              <a:defRPr sz="900" b="0" i="0" u="none" strike="noStrike" baseline="0">
                <a:solidFill>
                  <a:srgbClr val="333333"/>
                </a:solidFill>
                <a:latin typeface="宋体"/>
                <a:ea typeface="宋体"/>
                <a:cs typeface="宋体"/>
              </a:defRPr>
            </a:pPr>
            <a:endParaRPr lang="zh-CN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numFmt formatCode="0.00%" sourceLinked="1"/>
        <c:majorTickMark val="none"/>
        <c:minorTickMark val="none"/>
        <c:tickLblPos val="nextTo"/>
        <c:spPr>
          <a:ln w="3175" cap="flat" cmpd="sng" algn="ctr">
            <a:noFill/>
            <a:prstDash val="solid"/>
            <a:round/>
          </a:ln>
        </c:spPr>
        <c:txPr>
          <a:bodyPr rot="0" vert="horz"/>
          <a:lstStyle/>
          <a:p>
            <a:pPr>
              <a:defRPr sz="900" b="0" i="0" u="none" strike="noStrike" baseline="0">
                <a:solidFill>
                  <a:srgbClr val="333333"/>
                </a:solidFill>
                <a:latin typeface="宋体"/>
                <a:ea typeface="宋体"/>
                <a:cs typeface="宋体"/>
              </a:defRPr>
            </a:pPr>
            <a:endParaRPr lang="zh-CN"/>
          </a:p>
        </c:txPr>
        <c:crossAx val="209161182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rgbClr val="FFFFFF">
        <a:alpha val="100000"/>
      </a:srgbClr>
    </a:solidFill>
    <a:ln w="3175" cap="flat" cmpd="sng" algn="ctr">
      <a:solidFill>
        <a:srgbClr val="C0C0C0">
          <a:alpha val="100000"/>
        </a:srgbClr>
      </a:solidFill>
      <a:prstDash val="solid"/>
      <a:round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宋体"/>
          <a:ea typeface="宋体"/>
          <a:cs typeface="宋体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sz="1400" b="0" i="0" u="none" strike="noStrike" baseline="0">
              <a:solidFill>
                <a:srgbClr val="333333"/>
              </a:solidFill>
              <a:latin typeface="宋体"/>
              <a:ea typeface="宋体"/>
              <a:cs typeface="宋体"/>
            </a:defRPr>
          </a:pPr>
          <a:endParaRPr lang="zh-CN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性能指标概况!$A$89</c:f>
              <c:strCache>
                <c:ptCount val="1"/>
                <c:pt idx="0">
                  <c:v>内存占用</c:v>
                </c:pt>
              </c:strCache>
            </c:strRef>
          </c:tx>
          <c:spPr>
            <a:solidFill>
              <a:srgbClr val="5B9BD5"/>
            </a:solidFill>
            <a:ln w="25400">
              <a:noFill/>
            </a:ln>
          </c:spPr>
          <c:invertIfNegative val="0"/>
          <c:cat>
            <c:strRef>
              <c:f>性能指标概况!$B$90:$F$90</c:f>
              <c:strCache>
                <c:ptCount val="5"/>
                <c:pt idx="0">
                  <c:v>0-16.86</c:v>
                </c:pt>
                <c:pt idx="1">
                  <c:v>16.87-33.72</c:v>
                </c:pt>
                <c:pt idx="2">
                  <c:v>33.73-50.58</c:v>
                </c:pt>
                <c:pt idx="3">
                  <c:v>50.59-67.44</c:v>
                </c:pt>
                <c:pt idx="4">
                  <c:v>67.45-84.29</c:v>
                </c:pt>
              </c:strCache>
            </c:strRef>
          </c:cat>
          <c:val>
            <c:numRef>
              <c:f>性能指标概况!$B$92:$F$92</c:f>
              <c:numCache>
                <c:formatCode>0.00%</c:formatCode>
                <c:ptCount val="5"/>
                <c:pt idx="0">
                  <c:v>0</c:v>
                </c:pt>
                <c:pt idx="1">
                  <c:v>0.51280000000000003</c:v>
                </c:pt>
                <c:pt idx="2">
                  <c:v>0.35899999999999999</c:v>
                </c:pt>
                <c:pt idx="3">
                  <c:v>7.690000000000001E-2</c:v>
                </c:pt>
                <c:pt idx="4">
                  <c:v>5.1299999999999998E-2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17-4087-9A3B-B325F57AE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1612656"/>
        <c:axId val="1"/>
      </c:barChart>
      <c:catAx>
        <c:axId val="2091612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3175" cap="flat" cmpd="sng" algn="ctr">
            <a:solidFill>
              <a:srgbClr val="C0C0C0">
                <a:alpha val="100000"/>
              </a:srgbClr>
            </a:solidFill>
            <a:prstDash val="solid"/>
            <a:round/>
          </a:ln>
        </c:spPr>
        <c:txPr>
          <a:bodyPr rot="0" vert="horz"/>
          <a:lstStyle/>
          <a:p>
            <a:pPr>
              <a:defRPr sz="900" b="0" i="0" u="none" strike="noStrike" baseline="0">
                <a:solidFill>
                  <a:srgbClr val="333333"/>
                </a:solidFill>
                <a:latin typeface="宋体"/>
                <a:ea typeface="宋体"/>
                <a:cs typeface="宋体"/>
              </a:defRPr>
            </a:pPr>
            <a:endParaRPr lang="zh-CN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numFmt formatCode="0.00%" sourceLinked="1"/>
        <c:majorTickMark val="none"/>
        <c:minorTickMark val="none"/>
        <c:tickLblPos val="nextTo"/>
        <c:spPr>
          <a:ln w="3175" cap="flat" cmpd="sng" algn="ctr">
            <a:noFill/>
            <a:prstDash val="solid"/>
            <a:round/>
          </a:ln>
        </c:spPr>
        <c:txPr>
          <a:bodyPr rot="0" vert="horz"/>
          <a:lstStyle/>
          <a:p>
            <a:pPr>
              <a:defRPr sz="900" b="0" i="0" u="none" strike="noStrike" baseline="0">
                <a:solidFill>
                  <a:srgbClr val="333333"/>
                </a:solidFill>
                <a:latin typeface="宋体"/>
                <a:ea typeface="宋体"/>
                <a:cs typeface="宋体"/>
              </a:defRPr>
            </a:pPr>
            <a:endParaRPr lang="zh-CN"/>
          </a:p>
        </c:txPr>
        <c:crossAx val="209161265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rgbClr val="FFFFFF">
        <a:alpha val="100000"/>
      </a:srgbClr>
    </a:solidFill>
    <a:ln w="3175" cap="flat" cmpd="sng" algn="ctr">
      <a:solidFill>
        <a:srgbClr val="C0C0C0">
          <a:alpha val="100000"/>
        </a:srgbClr>
      </a:solidFill>
      <a:prstDash val="solid"/>
      <a:round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宋体"/>
          <a:ea typeface="宋体"/>
          <a:cs typeface="宋体"/>
        </a:defRPr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515A-59D3-466E-8AB0-DF9A1CBC51C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C559B-6079-4343-9B8E-719772ECC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88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515A-59D3-466E-8AB0-DF9A1CBC51C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C559B-6079-4343-9B8E-719772ECC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222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515A-59D3-466E-8AB0-DF9A1CBC51C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C559B-6079-4343-9B8E-719772ECC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871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515A-59D3-466E-8AB0-DF9A1CBC51C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C559B-6079-4343-9B8E-719772ECC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504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515A-59D3-466E-8AB0-DF9A1CBC51C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C559B-6079-4343-9B8E-719772ECC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411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515A-59D3-466E-8AB0-DF9A1CBC51C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C559B-6079-4343-9B8E-719772ECC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64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515A-59D3-466E-8AB0-DF9A1CBC51C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C559B-6079-4343-9B8E-719772ECC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838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515A-59D3-466E-8AB0-DF9A1CBC51C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C559B-6079-4343-9B8E-719772ECC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543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515A-59D3-466E-8AB0-DF9A1CBC51C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C559B-6079-4343-9B8E-719772ECC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43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515A-59D3-466E-8AB0-DF9A1CBC51C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C559B-6079-4343-9B8E-719772ECC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32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515A-59D3-466E-8AB0-DF9A1CBC51C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C559B-6079-4343-9B8E-719772ECC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101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F515A-59D3-466E-8AB0-DF9A1CBC51C8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C559B-6079-4343-9B8E-719772ECC0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877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0616" y="328550"/>
            <a:ext cx="10133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表情管理大师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-Android 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APP</a:t>
            </a:r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</a:t>
            </a:r>
            <a:endParaRPr lang="zh-CN" altLang="en-US" sz="40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6061" r="95592" b="74788"/>
          <a:stretch/>
        </p:blipFill>
        <p:spPr>
          <a:xfrm>
            <a:off x="349793" y="328550"/>
            <a:ext cx="340823" cy="13134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6061" r="95592" b="74788"/>
          <a:stretch/>
        </p:blipFill>
        <p:spPr>
          <a:xfrm>
            <a:off x="11504051" y="5054401"/>
            <a:ext cx="340823" cy="13134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616" y="934075"/>
            <a:ext cx="5007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2020-A6-MemeAnimator		</a:t>
            </a:r>
          </a:p>
          <a:p>
            <a:r>
              <a:rPr lang="zh-CN" altLang="en-US" sz="2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组员</a:t>
            </a:r>
            <a:r>
              <a:rPr lang="en-US" altLang="zh-CN" sz="2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</a:t>
            </a:r>
            <a:r>
              <a:rPr lang="zh-CN" altLang="en-US" sz="2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李龙燊 、陈赋全、周浩瀚、莫日海</a:t>
            </a:r>
            <a:endParaRPr lang="zh-CN" altLang="en-US" sz="20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89767" y="4879838"/>
            <a:ext cx="8314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96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第三阶段汇报</a:t>
            </a:r>
            <a:endParaRPr lang="zh-CN" altLang="en-US" sz="96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508" y="4879838"/>
            <a:ext cx="1478436" cy="14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1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0616" y="328550"/>
            <a:ext cx="975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表情管理大师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Android APP</a:t>
            </a:r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</a:t>
            </a:r>
            <a:endParaRPr lang="zh-CN" altLang="en-US" sz="40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6061" r="95592" b="74788"/>
          <a:stretch/>
        </p:blipFill>
        <p:spPr>
          <a:xfrm>
            <a:off x="349793" y="328550"/>
            <a:ext cx="340823" cy="13134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615" y="1046811"/>
            <a:ext cx="1058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项目过程</a:t>
            </a:r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 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为什么从“动画师”变成了“管理大师”？</a:t>
            </a:r>
            <a:endParaRPr lang="zh-CN" altLang="en-US" sz="32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740" y="3589277"/>
            <a:ext cx="1373250" cy="13524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331" y="3365811"/>
            <a:ext cx="1337416" cy="13524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847" y="2194382"/>
            <a:ext cx="1228571" cy="1171429"/>
          </a:xfrm>
          <a:prstGeom prst="rect">
            <a:avLst/>
          </a:prstGeom>
        </p:spPr>
      </p:pic>
      <p:cxnSp>
        <p:nvCxnSpPr>
          <p:cNvPr id="13" name="直接箭头连接符 12"/>
          <p:cNvCxnSpPr>
            <a:stCxn id="6" idx="2"/>
          </p:cNvCxnSpPr>
          <p:nvPr/>
        </p:nvCxnSpPr>
        <p:spPr>
          <a:xfrm>
            <a:off x="4207133" y="3365811"/>
            <a:ext cx="880086" cy="3972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3" idx="1"/>
          </p:cNvCxnSpPr>
          <p:nvPr/>
        </p:nvCxnSpPr>
        <p:spPr>
          <a:xfrm>
            <a:off x="6862947" y="4019549"/>
            <a:ext cx="1033384" cy="22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3890476" y="4243015"/>
            <a:ext cx="1112956" cy="2459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703424" y="4919237"/>
            <a:ext cx="246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表情管理大师</a:t>
            </a:r>
            <a:endParaRPr lang="zh-CN" altLang="en-US" sz="28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3859" y="3262735"/>
            <a:ext cx="1548603" cy="15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1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0616" y="328550"/>
            <a:ext cx="975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表情管理大师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Android APP</a:t>
            </a:r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</a:t>
            </a:r>
            <a:endParaRPr lang="zh-CN" altLang="en-US" sz="40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6061" r="95592" b="74788"/>
          <a:stretch/>
        </p:blipFill>
        <p:spPr>
          <a:xfrm>
            <a:off x="349793" y="328550"/>
            <a:ext cx="340823" cy="13134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615" y="1046811"/>
            <a:ext cx="1058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.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交互流程</a:t>
            </a:r>
            <a:endParaRPr lang="zh-CN" altLang="en-US" sz="32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782" y="2277204"/>
            <a:ext cx="1837892" cy="3471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33" y="2277206"/>
            <a:ext cx="1837892" cy="3471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031" y="2277203"/>
            <a:ext cx="1837892" cy="3471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280" y="2277202"/>
            <a:ext cx="1837892" cy="3471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6" name="肘形连接符 25"/>
          <p:cNvCxnSpPr>
            <a:stCxn id="12" idx="3"/>
            <a:endCxn id="11" idx="1"/>
          </p:cNvCxnSpPr>
          <p:nvPr/>
        </p:nvCxnSpPr>
        <p:spPr>
          <a:xfrm flipV="1">
            <a:off x="3201425" y="4012991"/>
            <a:ext cx="575357" cy="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11" idx="3"/>
            <a:endCxn id="16" idx="1"/>
          </p:cNvCxnSpPr>
          <p:nvPr/>
        </p:nvCxnSpPr>
        <p:spPr>
          <a:xfrm flipV="1">
            <a:off x="5614674" y="4012990"/>
            <a:ext cx="575357" cy="1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6" idx="3"/>
            <a:endCxn id="18" idx="1"/>
          </p:cNvCxnSpPr>
          <p:nvPr/>
        </p:nvCxnSpPr>
        <p:spPr>
          <a:xfrm flipV="1">
            <a:off x="8027923" y="4012989"/>
            <a:ext cx="575357" cy="1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16" idx="2"/>
            <a:endCxn id="12" idx="2"/>
          </p:cNvCxnSpPr>
          <p:nvPr/>
        </p:nvCxnSpPr>
        <p:spPr>
          <a:xfrm rot="5400000">
            <a:off x="4695727" y="3335528"/>
            <a:ext cx="3" cy="4826498"/>
          </a:xfrm>
          <a:prstGeom prst="bentConnector3">
            <a:avLst>
              <a:gd name="adj1" fmla="val 762010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12" idx="0"/>
            <a:endCxn id="16" idx="0"/>
          </p:cNvCxnSpPr>
          <p:nvPr/>
        </p:nvCxnSpPr>
        <p:spPr>
          <a:xfrm rot="5400000" flipH="1" flipV="1">
            <a:off x="4695727" y="-136044"/>
            <a:ext cx="3" cy="4826498"/>
          </a:xfrm>
          <a:prstGeom prst="bentConnector3">
            <a:avLst>
              <a:gd name="adj1" fmla="val 762010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3149501" y="1723204"/>
            <a:ext cx="735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打开</a:t>
            </a:r>
            <a:endParaRPr lang="en-US" altLang="zh-CN" dirty="0" smtClean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149501" y="3643656"/>
            <a:ext cx="799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导入</a:t>
            </a:r>
            <a:endParaRPr lang="en-US" altLang="zh-CN" dirty="0" smtClean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149501" y="5644065"/>
            <a:ext cx="799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返回</a:t>
            </a:r>
            <a:endParaRPr lang="en-US" altLang="zh-CN" dirty="0" smtClean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586034" y="3661176"/>
            <a:ext cx="799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选择</a:t>
            </a:r>
            <a:endParaRPr lang="en-US" altLang="zh-CN" dirty="0" smtClean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017538" y="3629710"/>
            <a:ext cx="799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分享</a:t>
            </a:r>
            <a:endParaRPr lang="en-US" altLang="zh-CN" dirty="0" smtClean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48" name="肘形连接符 47"/>
          <p:cNvCxnSpPr>
            <a:stCxn id="18" idx="2"/>
            <a:endCxn id="12" idx="2"/>
          </p:cNvCxnSpPr>
          <p:nvPr/>
        </p:nvCxnSpPr>
        <p:spPr>
          <a:xfrm rot="5400000">
            <a:off x="5902351" y="2128904"/>
            <a:ext cx="4" cy="7239747"/>
          </a:xfrm>
          <a:prstGeom prst="bentConnector3">
            <a:avLst>
              <a:gd name="adj1" fmla="val 571510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20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0616" y="328550"/>
            <a:ext cx="975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表情管理大师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Android APP</a:t>
            </a:r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</a:t>
            </a:r>
            <a:endParaRPr lang="zh-CN" altLang="en-US" sz="40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6061" r="95592" b="74788"/>
          <a:stretch/>
        </p:blipFill>
        <p:spPr>
          <a:xfrm>
            <a:off x="349793" y="328550"/>
            <a:ext cx="340823" cy="13134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615" y="1046811"/>
            <a:ext cx="1058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</a:t>
            </a:r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.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项目测试</a:t>
            </a:r>
            <a:endParaRPr lang="zh-CN" altLang="en-US" sz="32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962" y="1914525"/>
            <a:ext cx="8441219" cy="41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6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0616" y="328550"/>
            <a:ext cx="975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表情管理大师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Android APP</a:t>
            </a:r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</a:t>
            </a:r>
            <a:endParaRPr lang="zh-CN" altLang="en-US" sz="40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6061" r="95592" b="74788"/>
          <a:stretch/>
        </p:blipFill>
        <p:spPr>
          <a:xfrm>
            <a:off x="349793" y="328550"/>
            <a:ext cx="340823" cy="13134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615" y="1046811"/>
            <a:ext cx="1058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</a:t>
            </a:r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.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项目测试</a:t>
            </a:r>
            <a:endParaRPr lang="zh-CN" altLang="en-US" sz="32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91" y="1754697"/>
            <a:ext cx="9704762" cy="4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6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0616" y="328550"/>
            <a:ext cx="975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表情管理大师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Android APP</a:t>
            </a:r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</a:t>
            </a:r>
            <a:endParaRPr lang="zh-CN" altLang="en-US" sz="40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6061" r="95592" b="74788"/>
          <a:stretch/>
        </p:blipFill>
        <p:spPr>
          <a:xfrm>
            <a:off x="349793" y="328550"/>
            <a:ext cx="340823" cy="13134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615" y="1046811"/>
            <a:ext cx="1058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</a:t>
            </a:r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.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项目测试</a:t>
            </a:r>
            <a:endParaRPr lang="zh-CN" altLang="en-US" sz="32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979285"/>
              </p:ext>
            </p:extLst>
          </p:nvPr>
        </p:nvGraphicFramePr>
        <p:xfrm>
          <a:off x="2525641" y="1641961"/>
          <a:ext cx="6919864" cy="1625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983">
                  <a:extLst>
                    <a:ext uri="{9D8B030D-6E8A-4147-A177-3AD203B41FA5}">
                      <a16:colId xmlns:a16="http://schemas.microsoft.com/office/drawing/2014/main" val="1032729341"/>
                    </a:ext>
                  </a:extLst>
                </a:gridCol>
                <a:gridCol w="864983">
                  <a:extLst>
                    <a:ext uri="{9D8B030D-6E8A-4147-A177-3AD203B41FA5}">
                      <a16:colId xmlns:a16="http://schemas.microsoft.com/office/drawing/2014/main" val="1302211889"/>
                    </a:ext>
                  </a:extLst>
                </a:gridCol>
                <a:gridCol w="864983">
                  <a:extLst>
                    <a:ext uri="{9D8B030D-6E8A-4147-A177-3AD203B41FA5}">
                      <a16:colId xmlns:a16="http://schemas.microsoft.com/office/drawing/2014/main" val="1698734857"/>
                    </a:ext>
                  </a:extLst>
                </a:gridCol>
                <a:gridCol w="864983">
                  <a:extLst>
                    <a:ext uri="{9D8B030D-6E8A-4147-A177-3AD203B41FA5}">
                      <a16:colId xmlns:a16="http://schemas.microsoft.com/office/drawing/2014/main" val="4078902207"/>
                    </a:ext>
                  </a:extLst>
                </a:gridCol>
                <a:gridCol w="864983">
                  <a:extLst>
                    <a:ext uri="{9D8B030D-6E8A-4147-A177-3AD203B41FA5}">
                      <a16:colId xmlns:a16="http://schemas.microsoft.com/office/drawing/2014/main" val="2178905642"/>
                    </a:ext>
                  </a:extLst>
                </a:gridCol>
                <a:gridCol w="864983">
                  <a:extLst>
                    <a:ext uri="{9D8B030D-6E8A-4147-A177-3AD203B41FA5}">
                      <a16:colId xmlns:a16="http://schemas.microsoft.com/office/drawing/2014/main" val="2023923983"/>
                    </a:ext>
                  </a:extLst>
                </a:gridCol>
                <a:gridCol w="864983">
                  <a:extLst>
                    <a:ext uri="{9D8B030D-6E8A-4147-A177-3AD203B41FA5}">
                      <a16:colId xmlns:a16="http://schemas.microsoft.com/office/drawing/2014/main" val="366143083"/>
                    </a:ext>
                  </a:extLst>
                </a:gridCol>
                <a:gridCol w="864983">
                  <a:extLst>
                    <a:ext uri="{9D8B030D-6E8A-4147-A177-3AD203B41FA5}">
                      <a16:colId xmlns:a16="http://schemas.microsoft.com/office/drawing/2014/main" val="1646462579"/>
                    </a:ext>
                  </a:extLst>
                </a:gridCol>
              </a:tblGrid>
              <a:tr h="291617"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性能指标概况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032537"/>
                  </a:ext>
                </a:extLst>
              </a:tr>
              <a:tr h="27898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安装耗时</a:t>
                      </a:r>
                      <a:r>
                        <a:rPr lang="en-US" altLang="zh-CN" sz="1200" u="none" strike="noStrike">
                          <a:effectLst/>
                        </a:rPr>
                        <a:t>(</a:t>
                      </a:r>
                      <a:r>
                        <a:rPr lang="en-US" sz="1200" u="none" strike="noStrike">
                          <a:effectLst/>
                        </a:rPr>
                        <a:t>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启动耗时</a:t>
                      </a:r>
                      <a:r>
                        <a:rPr lang="en-US" altLang="zh-CN" sz="1200" u="none" strike="noStrike">
                          <a:effectLst/>
                        </a:rPr>
                        <a:t>(</a:t>
                      </a:r>
                      <a:r>
                        <a:rPr lang="en-US" sz="1200" u="none" strike="noStrike">
                          <a:effectLst/>
                        </a:rPr>
                        <a:t>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CPU</a:t>
                      </a:r>
                      <a:r>
                        <a:rPr lang="zh-CN" altLang="en-US" sz="1200" u="none" strike="noStrike">
                          <a:effectLst/>
                        </a:rPr>
                        <a:t>占用</a:t>
                      </a:r>
                      <a:r>
                        <a:rPr lang="en-US" altLang="zh-CN" sz="1200" u="none" strike="noStrike">
                          <a:effectLst/>
                        </a:rPr>
                        <a:t>(%)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内存占用</a:t>
                      </a:r>
                      <a:r>
                        <a:rPr lang="en-US" altLang="zh-CN" sz="1200" u="none" strike="noStrike">
                          <a:effectLst/>
                        </a:rPr>
                        <a:t>(</a:t>
                      </a:r>
                      <a:r>
                        <a:rPr lang="en-US" sz="1200" u="none" strike="noStrike">
                          <a:effectLst/>
                        </a:rPr>
                        <a:t>MB)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</a:rPr>
                        <a:t>电池温度</a:t>
                      </a:r>
                      <a:r>
                        <a:rPr lang="en-US" altLang="zh-CN" sz="1200" u="none" strike="noStrike" dirty="0">
                          <a:effectLst/>
                        </a:rPr>
                        <a:t>(℃)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网络流量</a:t>
                      </a:r>
                      <a:r>
                        <a:rPr lang="en-US" altLang="zh-CN" sz="1200" u="none" strike="noStrike">
                          <a:effectLst/>
                        </a:rPr>
                        <a:t>(</a:t>
                      </a:r>
                      <a:r>
                        <a:rPr lang="en-US" sz="1200" u="none" strike="noStrike">
                          <a:effectLst/>
                        </a:rPr>
                        <a:t>MB)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9665715"/>
                  </a:ext>
                </a:extLst>
              </a:tr>
              <a:tr h="29161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平均值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10.17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0.58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0.09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37.62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26.33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63.44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5642330"/>
                  </a:ext>
                </a:extLst>
              </a:tr>
              <a:tr h="29161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峰值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3.69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0.24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18.95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23.0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0.00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</a:rPr>
                        <a:t>120.0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1399531"/>
                  </a:ext>
                </a:extLst>
              </a:tr>
              <a:tr h="29161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（手机型号）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华为 </a:t>
                      </a:r>
                      <a:r>
                        <a:rPr lang="en-US" sz="1200" u="none" strike="noStrike">
                          <a:effectLst/>
                        </a:rPr>
                        <a:t>P10 Plus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小米   </a:t>
                      </a:r>
                      <a:r>
                        <a:rPr lang="en-US" altLang="zh-CN" sz="1200" u="none" strike="noStrike">
                          <a:effectLst/>
                        </a:rPr>
                        <a:t>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ASUS_X015D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华为</a:t>
                      </a:r>
                      <a:r>
                        <a:rPr lang="en-US" sz="1200" u="none" strike="noStrike">
                          <a:effectLst/>
                        </a:rPr>
                        <a:t>nova 3e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华为  畅享 </a:t>
                      </a:r>
                      <a:r>
                        <a:rPr lang="en-US" altLang="zh-CN" sz="1200" u="none" strike="noStrike">
                          <a:effectLst/>
                        </a:rPr>
                        <a:t>7 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</a:rPr>
                        <a:t>一加</a:t>
                      </a:r>
                      <a:r>
                        <a:rPr lang="en-US" altLang="zh-CN" sz="1200" u="none" strike="noStrike">
                          <a:effectLst/>
                        </a:rPr>
                        <a:t>6</a:t>
                      </a:r>
                      <a:r>
                        <a:rPr lang="en-US" sz="1200" u="none" strike="noStrike">
                          <a:effectLst/>
                        </a:rPr>
                        <a:t>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V1809A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3014354"/>
                  </a:ext>
                </a:extLst>
              </a:tr>
            </a:tbl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6401453"/>
              </p:ext>
            </p:extLst>
          </p:nvPr>
        </p:nvGraphicFramePr>
        <p:xfrm>
          <a:off x="261100" y="3562350"/>
          <a:ext cx="3633734" cy="2981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8410809"/>
              </p:ext>
            </p:extLst>
          </p:nvPr>
        </p:nvGraphicFramePr>
        <p:xfrm>
          <a:off x="4094859" y="3562350"/>
          <a:ext cx="3819525" cy="2981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029205"/>
              </p:ext>
            </p:extLst>
          </p:nvPr>
        </p:nvGraphicFramePr>
        <p:xfrm>
          <a:off x="8130468" y="3562350"/>
          <a:ext cx="3762375" cy="2981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807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0616" y="328550"/>
            <a:ext cx="975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表情管理大师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Android APP</a:t>
            </a:r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</a:t>
            </a:r>
            <a:endParaRPr lang="zh-CN" altLang="en-US" sz="40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6061" r="95592" b="74788"/>
          <a:stretch/>
        </p:blipFill>
        <p:spPr>
          <a:xfrm>
            <a:off x="349793" y="328550"/>
            <a:ext cx="340823" cy="13134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615" y="1046811"/>
            <a:ext cx="1058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5.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用户体验</a:t>
            </a:r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&amp;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改进</a:t>
            </a:r>
            <a:endParaRPr lang="zh-CN" altLang="en-US" sz="32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823958"/>
              </p:ext>
            </p:extLst>
          </p:nvPr>
        </p:nvGraphicFramePr>
        <p:xfrm>
          <a:off x="789530" y="1754697"/>
          <a:ext cx="10392084" cy="49904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64028">
                  <a:extLst>
                    <a:ext uri="{9D8B030D-6E8A-4147-A177-3AD203B41FA5}">
                      <a16:colId xmlns:a16="http://schemas.microsoft.com/office/drawing/2014/main" val="1319659162"/>
                    </a:ext>
                  </a:extLst>
                </a:gridCol>
                <a:gridCol w="3464028">
                  <a:extLst>
                    <a:ext uri="{9D8B030D-6E8A-4147-A177-3AD203B41FA5}">
                      <a16:colId xmlns:a16="http://schemas.microsoft.com/office/drawing/2014/main" val="2442597601"/>
                    </a:ext>
                  </a:extLst>
                </a:gridCol>
                <a:gridCol w="3464028">
                  <a:extLst>
                    <a:ext uri="{9D8B030D-6E8A-4147-A177-3AD203B41FA5}">
                      <a16:colId xmlns:a16="http://schemas.microsoft.com/office/drawing/2014/main" val="268454881"/>
                    </a:ext>
                  </a:extLst>
                </a:gridCol>
              </a:tblGrid>
              <a:tr h="4294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用户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用户反馈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改进方案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85542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用户</a:t>
                      </a:r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/>
                        <a:t>这个功能挺好的，可以很方便把常用表情加进收藏。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smtClean="0"/>
                        <a:t>/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6519823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用户</a:t>
                      </a:r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/>
                        <a:t>功能比较有用，但看图的时候图片太小了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/>
                        <a:t>使预览图片尽可能大</a:t>
                      </a:r>
                      <a:endParaRPr lang="en-US" altLang="zh-CN" sz="1400" dirty="0" smtClean="0"/>
                    </a:p>
                    <a:p>
                      <a:pPr algn="l"/>
                      <a:r>
                        <a:rPr lang="zh-CN" altLang="en-US" sz="1400" dirty="0" smtClean="0"/>
                        <a:t>并提供双指缩放功能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9057695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用户</a:t>
                      </a:r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/>
                        <a:t>图标容易被人记住，功能比较少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/>
                        <a:t>添加批量增加删除等功能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523913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用户</a:t>
                      </a:r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/>
                        <a:t>界面很简洁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smtClean="0"/>
                        <a:t>/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0052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用户</a:t>
                      </a:r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/>
                        <a:t>平时应该能用得上，容易上手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smtClean="0"/>
                        <a:t>/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8492460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用户</a:t>
                      </a:r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/>
                        <a:t>图片命名方式有些不太恰当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/>
                        <a:t>修改默认命名方式为格式化的日期时间</a:t>
                      </a:r>
                      <a:endParaRPr lang="en-US" altLang="zh-CN" sz="1400" dirty="0" smtClean="0"/>
                    </a:p>
                    <a:p>
                      <a:pPr algn="l"/>
                      <a:r>
                        <a:rPr lang="zh-CN" altLang="en-US" sz="1400" dirty="0" smtClean="0"/>
                        <a:t>添加重命名功能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0934861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用户</a:t>
                      </a:r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/>
                        <a:t>做的不错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smtClean="0"/>
                        <a:t>/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114867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用户</a:t>
                      </a:r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/>
                        <a:t>不同平台之间表情传输更方便了</a:t>
                      </a:r>
                      <a:r>
                        <a:rPr lang="en-US" altLang="zh-CN" sz="1400" dirty="0" smtClean="0"/>
                        <a:t>,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smtClean="0"/>
                        <a:t>/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6421447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用户</a:t>
                      </a:r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/>
                        <a:t>界面可以更有趣一些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/>
                        <a:t>增加更多动效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0102721"/>
                  </a:ext>
                </a:extLst>
              </a:tr>
              <a:tr h="42949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用户</a:t>
                      </a:r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/>
                        <a:t>希望分享能够更快捷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/>
                        <a:t>主界面添加长按分享捷径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038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985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0616" y="328550"/>
            <a:ext cx="975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表情管理大师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Android APP</a:t>
            </a:r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</a:t>
            </a:r>
            <a:endParaRPr lang="zh-CN" altLang="en-US" sz="40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6061" r="95592" b="74788"/>
          <a:stretch/>
        </p:blipFill>
        <p:spPr>
          <a:xfrm>
            <a:off x="349793" y="328550"/>
            <a:ext cx="340823" cy="13134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615" y="1046811"/>
            <a:ext cx="1058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6.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团队分工</a:t>
            </a:r>
            <a:endParaRPr lang="zh-CN" altLang="en-US" sz="32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89786" y="2455481"/>
            <a:ext cx="4315664" cy="126188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李龙燊</a:t>
            </a:r>
            <a:endParaRPr lang="en-US" altLang="zh-CN" sz="2800" dirty="0" smtClean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sz="2800" dirty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sz="20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核心功能开发</a:t>
            </a:r>
            <a:r>
              <a:rPr lang="en-US" altLang="zh-CN" sz="20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</a:t>
            </a:r>
            <a:r>
              <a:rPr lang="zh-CN" altLang="en-US" sz="20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模块整合</a:t>
            </a:r>
            <a:endParaRPr lang="zh-CN" altLang="en-US" sz="2000" dirty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89786" y="4357330"/>
            <a:ext cx="4315664" cy="126188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莫日海</a:t>
            </a:r>
            <a:endParaRPr lang="en-US" altLang="zh-CN" sz="2800" dirty="0" smtClean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sz="2800" dirty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sz="20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主界面模块开发</a:t>
            </a:r>
            <a:r>
              <a:rPr lang="en-US" altLang="zh-CN" sz="20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/UI</a:t>
            </a:r>
            <a:r>
              <a:rPr lang="zh-CN" altLang="en-US" sz="20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设计</a:t>
            </a:r>
            <a:endParaRPr lang="zh-CN" altLang="en-US" sz="2000" dirty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49358" y="2455481"/>
            <a:ext cx="4315664" cy="126188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周浩瀚</a:t>
            </a:r>
            <a:endParaRPr lang="en-US" altLang="zh-CN" sz="2800" dirty="0" smtClean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sz="2800" dirty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sz="20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分享模块开发</a:t>
            </a:r>
            <a:r>
              <a:rPr lang="en-US" altLang="zh-CN" sz="20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/APK</a:t>
            </a:r>
            <a:r>
              <a:rPr lang="zh-CN" altLang="en-US" sz="20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编译优化</a:t>
            </a:r>
            <a:endParaRPr lang="zh-CN" altLang="en-US" sz="2000" dirty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49358" y="4357330"/>
            <a:ext cx="4315664" cy="126188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陈赋全</a:t>
            </a:r>
            <a:endParaRPr lang="en-US" altLang="zh-CN" sz="2800" dirty="0" smtClean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sz="2800" dirty="0" smtClean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sz="20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标准兼容测试</a:t>
            </a:r>
            <a:r>
              <a:rPr lang="en-US" altLang="zh-CN" sz="20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</a:t>
            </a:r>
            <a:r>
              <a:rPr lang="zh-CN" altLang="en-US" sz="20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用户体验收集</a:t>
            </a:r>
            <a:endParaRPr lang="zh-CN" altLang="en-US" sz="2000" dirty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748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0616" y="328550"/>
            <a:ext cx="975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表情管理大师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Android APP</a:t>
            </a:r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</a:t>
            </a:r>
            <a:endParaRPr lang="zh-CN" altLang="en-US" sz="40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6061" r="95592" b="74788"/>
          <a:stretch/>
        </p:blipFill>
        <p:spPr>
          <a:xfrm>
            <a:off x="349793" y="328550"/>
            <a:ext cx="340823" cy="13134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615" y="1046811"/>
            <a:ext cx="1058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7.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总结</a:t>
            </a:r>
            <a:endParaRPr lang="zh-CN" altLang="en-US" sz="32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0615" y="2277384"/>
            <a:ext cx="10701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初始目标不能定太高</a:t>
            </a:r>
            <a:r>
              <a:rPr lang="zh-CN" altLang="en-US" sz="2400" b="1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，应综合自身和团队能力考量。</a:t>
            </a:r>
            <a:endParaRPr lang="en-US" altLang="zh-CN" sz="2400" b="1" dirty="0" smtClean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涉及技术范围较广的任务时，应当在团队内多进行沟通。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合理安排不同阶段的任务，设计</a:t>
            </a:r>
            <a:r>
              <a:rPr lang="en-US" altLang="zh-CN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Plan B</a:t>
            </a:r>
            <a:r>
              <a:rPr lang="zh-CN" altLang="en-US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以应对初始目标难以达成的情况。</a:t>
            </a:r>
            <a:endParaRPr lang="en-US" altLang="zh-CN" sz="2400" dirty="0" smtClean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挤压</a:t>
            </a:r>
            <a:r>
              <a:rPr lang="zh-CN" altLang="en-US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时间，多学新技术。</a:t>
            </a:r>
            <a:endParaRPr lang="zh-CN" altLang="en-US" sz="2400" dirty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479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0616" y="328550"/>
            <a:ext cx="10133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表情管理大师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-Android 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APP</a:t>
            </a:r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</a:t>
            </a:r>
            <a:endParaRPr lang="zh-CN" altLang="en-US" sz="40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6061" r="95592" b="74788"/>
          <a:stretch/>
        </p:blipFill>
        <p:spPr>
          <a:xfrm>
            <a:off x="349793" y="328550"/>
            <a:ext cx="340823" cy="13134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6061" r="95592" b="74788"/>
          <a:stretch/>
        </p:blipFill>
        <p:spPr>
          <a:xfrm>
            <a:off x="11504051" y="5054401"/>
            <a:ext cx="340823" cy="13134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616" y="934075"/>
            <a:ext cx="5007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2020-A6-MemeAnimator		</a:t>
            </a:r>
          </a:p>
          <a:p>
            <a:r>
              <a:rPr lang="zh-CN" altLang="en-US" sz="2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组员</a:t>
            </a:r>
            <a:r>
              <a:rPr lang="en-US" altLang="zh-CN" sz="2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</a:t>
            </a:r>
            <a:r>
              <a:rPr lang="zh-CN" altLang="en-US" sz="2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李龙燊 、陈赋全、周浩瀚、莫日海</a:t>
            </a:r>
            <a:endParaRPr lang="zh-CN" altLang="en-US" sz="20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89767" y="4879838"/>
            <a:ext cx="8314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96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谢谢</a:t>
            </a:r>
            <a:r>
              <a:rPr lang="en-US" altLang="zh-CN" sz="96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.</a:t>
            </a:r>
            <a:endParaRPr lang="zh-CN" altLang="en-US" sz="96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16" y="3708735"/>
            <a:ext cx="5007429" cy="269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2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0616" y="328550"/>
            <a:ext cx="975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表情管理大师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Android APP</a:t>
            </a:r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</a:t>
            </a:r>
            <a:endParaRPr lang="zh-CN" altLang="en-US" sz="40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6061" r="95592" b="74788"/>
          <a:stretch/>
        </p:blipFill>
        <p:spPr>
          <a:xfrm>
            <a:off x="349793" y="328550"/>
            <a:ext cx="340823" cy="13134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616" y="1046811"/>
            <a:ext cx="5007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图标</a:t>
            </a:r>
            <a:endParaRPr lang="zh-CN" altLang="en-US" sz="32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026" name="Picture 2" descr="https://gimg2.baidu.com/image_search/src=http%3A%2F%2Fww4.sinaimg.cn%2Fthumb180%2Faab4b1e4gy1glvrj8vejdj204w04wmx5.jpg&amp;refer=http%3A%2F%2Fwww.sina.com&amp;app=2002&amp;size=f9999,10000&amp;q=a80&amp;n=0&amp;g=0n&amp;fmt=jpeg?sec=1611845972&amp;t=dd1cba9c4c376176412e219b249cc5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354" y="2383946"/>
            <a:ext cx="3194197" cy="319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箭头 2"/>
          <p:cNvSpPr/>
          <p:nvPr/>
        </p:nvSpPr>
        <p:spPr>
          <a:xfrm>
            <a:off x="5805026" y="3751689"/>
            <a:ext cx="703384" cy="369276"/>
          </a:xfrm>
          <a:prstGeom prst="rightArrow">
            <a:avLst/>
          </a:prstGeom>
          <a:solidFill>
            <a:srgbClr val="CE0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532" y="2383946"/>
            <a:ext cx="3173721" cy="319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0616" y="328550"/>
            <a:ext cx="975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表情管理大师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Android APP</a:t>
            </a:r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</a:t>
            </a:r>
            <a:endParaRPr lang="zh-CN" altLang="en-US" sz="40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6061" r="95592" b="74788"/>
          <a:stretch/>
        </p:blipFill>
        <p:spPr>
          <a:xfrm>
            <a:off x="349793" y="328550"/>
            <a:ext cx="340823" cy="13134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615" y="1046811"/>
            <a:ext cx="1058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项目过程</a:t>
            </a:r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 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为什么从“动画师”变成了“管理大师”？</a:t>
            </a:r>
            <a:endParaRPr lang="zh-CN" altLang="en-US" sz="32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62" y="2538284"/>
            <a:ext cx="9550019" cy="25068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0613" y="5277456"/>
            <a:ext cx="10589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IPO</a:t>
            </a:r>
            <a:r>
              <a:rPr lang="zh-CN" altLang="en-US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图</a:t>
            </a:r>
            <a:endParaRPr lang="zh-CN" altLang="en-US" sz="24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199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0616" y="328550"/>
            <a:ext cx="975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表情管理大师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Android APP</a:t>
            </a:r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</a:t>
            </a:r>
            <a:endParaRPr lang="zh-CN" altLang="en-US" sz="40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6061" r="95592" b="74788"/>
          <a:stretch/>
        </p:blipFill>
        <p:spPr>
          <a:xfrm>
            <a:off x="349793" y="328550"/>
            <a:ext cx="340823" cy="13134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615" y="1046811"/>
            <a:ext cx="1058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项目过程</a:t>
            </a:r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 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为什么从“动画师”变成了“管理大师”？</a:t>
            </a:r>
            <a:endParaRPr lang="zh-CN" altLang="en-US" sz="32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34" y="1754697"/>
            <a:ext cx="8469075" cy="416138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0613" y="5916085"/>
            <a:ext cx="10589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制作动画</a:t>
            </a:r>
            <a:r>
              <a:rPr lang="en-US" altLang="zh-CN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App</a:t>
            </a:r>
            <a:r>
              <a:rPr lang="zh-CN" altLang="en-US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方法</a:t>
            </a:r>
            <a:r>
              <a:rPr lang="en-US" altLang="zh-CN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1: </a:t>
            </a:r>
            <a:r>
              <a:rPr lang="en-US" altLang="zh-CN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FFMPEG</a:t>
            </a:r>
            <a:r>
              <a:rPr lang="zh-CN" altLang="en-US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库</a:t>
            </a:r>
            <a:endParaRPr lang="en-US" altLang="zh-CN" sz="2400" dirty="0" smtClean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lang="zh-CN" altLang="en-US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特点</a:t>
            </a:r>
            <a:r>
              <a:rPr lang="en-US" altLang="zh-CN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: </a:t>
            </a:r>
            <a:r>
              <a:rPr lang="zh-CN" altLang="en-US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难度大</a:t>
            </a:r>
            <a:r>
              <a:rPr lang="en-US" altLang="zh-CN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, </a:t>
            </a:r>
            <a:r>
              <a:rPr lang="zh-CN" altLang="en-US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但运行效率高</a:t>
            </a:r>
            <a:endParaRPr lang="zh-CN" altLang="en-US" sz="24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639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0616" y="328550"/>
            <a:ext cx="975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表情管理大师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Android APP</a:t>
            </a:r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</a:t>
            </a:r>
            <a:endParaRPr lang="zh-CN" altLang="en-US" sz="40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6061" r="95592" b="74788"/>
          <a:stretch/>
        </p:blipFill>
        <p:spPr>
          <a:xfrm>
            <a:off x="349793" y="328550"/>
            <a:ext cx="340823" cy="13134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615" y="1046811"/>
            <a:ext cx="1058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项目过程</a:t>
            </a:r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 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为什么从“动画师”变成了“管理大师”？</a:t>
            </a:r>
            <a:endParaRPr lang="zh-CN" altLang="en-US" sz="32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65" y="2349847"/>
            <a:ext cx="9923809" cy="297142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90613" y="5582257"/>
            <a:ext cx="10589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制作动画</a:t>
            </a:r>
            <a:r>
              <a:rPr lang="en-US" altLang="zh-CN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App</a:t>
            </a:r>
            <a:r>
              <a:rPr lang="zh-CN" altLang="en-US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方法</a:t>
            </a:r>
            <a:r>
              <a:rPr lang="en-US" altLang="zh-CN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2: </a:t>
            </a:r>
            <a:r>
              <a:rPr lang="zh-CN" altLang="en-US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视频</a:t>
            </a:r>
            <a:r>
              <a:rPr lang="en-US" altLang="zh-CN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zh-CN" altLang="en-US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到</a:t>
            </a:r>
            <a:r>
              <a:rPr lang="en-US" altLang="zh-CN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Bitmap</a:t>
            </a:r>
            <a:r>
              <a:rPr lang="zh-CN" altLang="en-US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单帧</a:t>
            </a:r>
            <a:r>
              <a:rPr lang="en-US" altLang="zh-CN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zh-CN" altLang="en-US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再到</a:t>
            </a:r>
            <a:r>
              <a:rPr lang="en-US" altLang="zh-CN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Gif</a:t>
            </a:r>
            <a:endParaRPr lang="en-US" altLang="zh-CN" sz="2400" dirty="0" smtClean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lang="zh-CN" altLang="en-US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特点</a:t>
            </a:r>
            <a:r>
              <a:rPr lang="en-US" altLang="zh-CN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: </a:t>
            </a:r>
            <a:r>
              <a:rPr lang="zh-CN" altLang="en-US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难度小</a:t>
            </a:r>
            <a:r>
              <a:rPr lang="en-US" altLang="zh-CN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, </a:t>
            </a:r>
            <a:r>
              <a:rPr lang="zh-CN" altLang="en-US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运行效率极低</a:t>
            </a:r>
            <a:r>
              <a:rPr lang="en-US" altLang="zh-CN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, </a:t>
            </a:r>
            <a:r>
              <a:rPr lang="zh-CN" altLang="en-US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编辑一个动画需要超过</a:t>
            </a:r>
            <a:r>
              <a:rPr lang="en-US" altLang="zh-CN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r>
              <a:rPr lang="zh-CN" altLang="en-US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分钟</a:t>
            </a:r>
            <a:endParaRPr lang="zh-CN" altLang="en-US" sz="24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301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0616" y="328550"/>
            <a:ext cx="975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表情管理大师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Android APP</a:t>
            </a:r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</a:t>
            </a:r>
            <a:endParaRPr lang="zh-CN" altLang="en-US" sz="40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6061" r="95592" b="74788"/>
          <a:stretch/>
        </p:blipFill>
        <p:spPr>
          <a:xfrm>
            <a:off x="349793" y="328550"/>
            <a:ext cx="340823" cy="13134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615" y="1046811"/>
            <a:ext cx="1058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项目过程</a:t>
            </a:r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 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为什么从“动画师”变成了“管理大师”？</a:t>
            </a:r>
            <a:endParaRPr lang="zh-CN" altLang="en-US" sz="32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0613" y="5582257"/>
            <a:ext cx="10589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制作动画</a:t>
            </a:r>
            <a:r>
              <a:rPr lang="en-US" altLang="zh-CN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App</a:t>
            </a:r>
            <a:r>
              <a:rPr lang="zh-CN" altLang="en-US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方法</a:t>
            </a:r>
            <a:r>
              <a:rPr lang="en-US" altLang="zh-CN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3: Web App </a:t>
            </a:r>
            <a:r>
              <a:rPr lang="zh-CN" altLang="en-US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将处理过程放到服务器</a:t>
            </a:r>
            <a:endParaRPr lang="en-US" altLang="zh-CN" sz="2400" dirty="0" smtClean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特点</a:t>
            </a:r>
            <a:r>
              <a:rPr lang="en-US" altLang="zh-CN" sz="24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: </a:t>
            </a:r>
            <a:r>
              <a:rPr lang="zh-CN" altLang="en-US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难度小</a:t>
            </a:r>
            <a:r>
              <a:rPr lang="en-US" altLang="zh-CN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, </a:t>
            </a:r>
            <a:r>
              <a:rPr lang="zh-CN" altLang="en-US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运行效率高</a:t>
            </a:r>
            <a:r>
              <a:rPr lang="en-US" altLang="zh-CN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, </a:t>
            </a:r>
            <a:r>
              <a:rPr lang="zh-CN" altLang="en-US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但是断网会导致</a:t>
            </a:r>
            <a:r>
              <a:rPr lang="en-US" altLang="zh-CN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App</a:t>
            </a:r>
            <a:r>
              <a:rPr lang="zh-CN" altLang="en-US" sz="24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不可用</a:t>
            </a:r>
            <a:endParaRPr lang="zh-CN" altLang="en-US" sz="24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886" y="2745936"/>
            <a:ext cx="9110286" cy="223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8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0616" y="328550"/>
            <a:ext cx="975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表情管理大师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Android APP</a:t>
            </a:r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</a:t>
            </a:r>
            <a:endParaRPr lang="zh-CN" altLang="en-US" sz="40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6061" r="95592" b="74788"/>
          <a:stretch/>
        </p:blipFill>
        <p:spPr>
          <a:xfrm>
            <a:off x="349793" y="328550"/>
            <a:ext cx="340823" cy="13134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615" y="1046811"/>
            <a:ext cx="1058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项目过程</a:t>
            </a:r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 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为什么从“动画师”变成了“管理大师”？</a:t>
            </a:r>
            <a:endParaRPr lang="zh-CN" altLang="en-US" sz="32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61912" y="2603582"/>
            <a:ext cx="50910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系统</a:t>
            </a:r>
            <a:r>
              <a:rPr lang="en-US" altLang="zh-CN" b="1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:</a:t>
            </a:r>
            <a:endParaRPr lang="en-US" altLang="zh-CN" b="1" dirty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手机作画项目格式与电脑软件不兼容</a:t>
            </a:r>
            <a:endParaRPr lang="en-US" altLang="zh-CN" dirty="0" smtClean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缺少后期配套的一系列软件</a:t>
            </a:r>
            <a:endParaRPr lang="en-US" altLang="zh-CN" dirty="0" smtClean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60020" y="5737767"/>
            <a:ext cx="4451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手机动画软件的“硬伤”</a:t>
            </a:r>
            <a:endParaRPr lang="zh-CN" altLang="en-US" sz="28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0615" y="2603275"/>
            <a:ext cx="33813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硬件</a:t>
            </a:r>
            <a:r>
              <a:rPr lang="en-US" altLang="zh-CN" b="1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:</a:t>
            </a:r>
            <a:endParaRPr lang="en-US" altLang="zh-CN" b="1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难以外接数位板设备</a:t>
            </a:r>
            <a:endParaRPr lang="en-US" altLang="zh-CN" dirty="0" smtClean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手机屏幕小</a:t>
            </a:r>
            <a:r>
              <a:rPr lang="en-US" altLang="zh-CN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, </a:t>
            </a:r>
            <a:r>
              <a:rPr lang="zh-CN" altLang="en-US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不易于制作动画</a:t>
            </a:r>
            <a:endParaRPr lang="en-US" altLang="zh-CN" dirty="0" smtClean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渲染动画过程内存占用较大</a:t>
            </a:r>
            <a:endParaRPr lang="en-US" altLang="zh-CN" dirty="0" smtClean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68" y="5268870"/>
            <a:ext cx="1666256" cy="131766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095" y="5268870"/>
            <a:ext cx="1666256" cy="131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2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0616" y="328550"/>
            <a:ext cx="975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表情管理大师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Android APP</a:t>
            </a:r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</a:t>
            </a:r>
            <a:endParaRPr lang="zh-CN" altLang="en-US" sz="40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6061" r="95592" b="74788"/>
          <a:stretch/>
        </p:blipFill>
        <p:spPr>
          <a:xfrm>
            <a:off x="349793" y="328550"/>
            <a:ext cx="340823" cy="13134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615" y="1046811"/>
            <a:ext cx="1058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项目过程</a:t>
            </a:r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 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为什么从“动画师”变成了“管理大师”？</a:t>
            </a:r>
            <a:endParaRPr lang="zh-CN" altLang="en-US" sz="32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95866" y="6135742"/>
            <a:ext cx="5383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为什么不在电脑上制作动画呢</a:t>
            </a:r>
            <a:r>
              <a:rPr lang="en-US" altLang="zh-CN" sz="28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?</a:t>
            </a:r>
            <a:endParaRPr lang="zh-CN" altLang="en-US" sz="28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050" name="Picture 2" descr="https://gimg2.baidu.com/image_search/src=http%3A%2F%2Fwww2.autoimg.cn%2Fchejiahaodfs%2Fg28%2FM03%2FE7%2F86%2Fautohomecar__ChsEnl1lBFyADhCuACfbrl-pjD0615.png&amp;refer=http%3A%2F%2Fwww2.autoimg.cn&amp;app=2002&amp;size=f9999,10000&amp;q=a80&amp;n=0&amp;g=0n&amp;fmt=jpeg?sec=1611847822&amp;t=a9ad3de060222919cdf3ef2eaee2854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866" y="2025844"/>
            <a:ext cx="5598462" cy="395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23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0616" y="328550"/>
            <a:ext cx="9750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表情管理大师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  <a:r>
              <a:rPr lang="en-US" altLang="zh-CN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Android APP</a:t>
            </a:r>
            <a:r>
              <a:rPr lang="zh-CN" altLang="en-US" sz="40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</a:t>
            </a:r>
            <a:endParaRPr lang="zh-CN" altLang="en-US" sz="40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6061" r="95592" b="74788"/>
          <a:stretch/>
        </p:blipFill>
        <p:spPr>
          <a:xfrm>
            <a:off x="349793" y="328550"/>
            <a:ext cx="340823" cy="13134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615" y="1046811"/>
            <a:ext cx="10589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项目过程</a:t>
            </a:r>
            <a:r>
              <a:rPr lang="en-US" altLang="zh-CN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 </a:t>
            </a:r>
            <a:r>
              <a:rPr lang="zh-CN" altLang="en-US" sz="32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为什么从“动画师”变成了“管理大师”？</a:t>
            </a:r>
            <a:endParaRPr lang="zh-CN" altLang="en-US" sz="3200" dirty="0">
              <a:solidFill>
                <a:srgbClr val="CE0067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09714" y="2706009"/>
            <a:ext cx="86534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我们发现新的需求</a:t>
            </a:r>
            <a:r>
              <a:rPr lang="en-US" altLang="zh-CN" sz="2800" dirty="0" smtClean="0">
                <a:solidFill>
                  <a:srgbClr val="CE0067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</a:t>
            </a:r>
          </a:p>
          <a:p>
            <a:endParaRPr lang="en-US" altLang="zh-CN" sz="2800" dirty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altLang="zh-CN" sz="28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1.</a:t>
            </a:r>
            <a:r>
              <a:rPr lang="zh-CN" altLang="en-US" sz="28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微信与</a:t>
            </a:r>
            <a:r>
              <a:rPr lang="en-US" altLang="zh-CN" sz="28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QQ</a:t>
            </a:r>
            <a:r>
              <a:rPr lang="zh-CN" altLang="en-US" sz="28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的表情并不互通</a:t>
            </a:r>
            <a:endParaRPr lang="en-US" altLang="zh-CN" sz="2800" dirty="0" smtClean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2800" dirty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altLang="zh-CN" sz="28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2.</a:t>
            </a:r>
            <a:r>
              <a:rPr lang="zh-CN" altLang="en-US" sz="2800" dirty="0" smtClean="0">
                <a:solidFill>
                  <a:srgbClr val="CE006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手机系统的相册并不易于寻找动态表情</a:t>
            </a:r>
            <a:endParaRPr lang="zh-CN" altLang="en-US" sz="2800" dirty="0">
              <a:solidFill>
                <a:srgbClr val="CE0067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116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755</Words>
  <Application>Microsoft Office PowerPoint</Application>
  <PresentationFormat>宽屏</PresentationFormat>
  <Paragraphs>159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等线 Light</vt:lpstr>
      <vt:lpstr>思源黑体 CN Bold</vt:lpstr>
      <vt:lpstr>思源黑体 CN Regular</vt:lpstr>
      <vt:lpstr>宋体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Ray Lee</dc:creator>
  <cp:lastModifiedBy>Ray Lee</cp:lastModifiedBy>
  <cp:revision>16</cp:revision>
  <dcterms:created xsi:type="dcterms:W3CDTF">2020-12-29T14:55:50Z</dcterms:created>
  <dcterms:modified xsi:type="dcterms:W3CDTF">2020-12-29T17:25:29Z</dcterms:modified>
</cp:coreProperties>
</file>